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6" r:id="rId3"/>
    <p:sldId id="287" r:id="rId4"/>
    <p:sldId id="288" r:id="rId5"/>
    <p:sldId id="279" r:id="rId6"/>
    <p:sldId id="262" r:id="rId7"/>
    <p:sldId id="280" r:id="rId8"/>
    <p:sldId id="290" r:id="rId9"/>
    <p:sldId id="281" r:id="rId10"/>
    <p:sldId id="283" r:id="rId11"/>
    <p:sldId id="284" r:id="rId12"/>
    <p:sldId id="285" r:id="rId1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DDDDD"/>
    <a:srgbClr val="990000"/>
    <a:srgbClr val="B2B2B2"/>
    <a:srgbClr val="F0CAAE"/>
    <a:srgbClr val="FF9966"/>
    <a:srgbClr val="009999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6" autoAdjust="0"/>
    <p:restoredTop sz="94660"/>
  </p:normalViewPr>
  <p:slideViewPr>
    <p:cSldViewPr>
      <p:cViewPr>
        <p:scale>
          <a:sx n="100" d="100"/>
          <a:sy n="100" d="100"/>
        </p:scale>
        <p:origin x="-186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110EF99-62E5-469E-897B-67661C35F31B}" type="datetimeFigureOut">
              <a:rPr lang="ru-RU"/>
              <a:pPr>
                <a:defRPr/>
              </a:pPr>
              <a:t>09.11.2010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DC97AAC-9D1B-475B-9690-708268577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2135F-9C8F-4634-9CB0-0326ADBE8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Nurmiev\Рабочий стол\Новая папка\ЛОГО\logo_podognyi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1438"/>
            <a:ext cx="5095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2F2B-DFEB-4F47-A46B-E6F20AC06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Nurmiev\Рабочий стол\Новая папка\ЛОГО\logo_podognyi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1438"/>
            <a:ext cx="5095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BE64-B788-43B8-B3CA-78297D2D4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9359C50-9460-4717-90B1-CA45B77FE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/>
          <p:cNvSpPr>
            <a:spLocks noChangeArrowheads="1"/>
          </p:cNvSpPr>
          <p:nvPr/>
        </p:nvSpPr>
        <p:spPr bwMode="auto">
          <a:xfrm>
            <a:off x="1143000" y="1643063"/>
            <a:ext cx="8001000" cy="31432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04025" y="6215082"/>
            <a:ext cx="2339975" cy="642918"/>
          </a:xfrm>
        </p:spPr>
        <p:txBody>
          <a:bodyPr/>
          <a:lstStyle/>
          <a:p>
            <a:pPr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Менделевич</a:t>
            </a:r>
          </a:p>
          <a:p>
            <a:pPr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Борис Давыдович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1473200" y="1785938"/>
            <a:ext cx="71707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Нарушение социально-психологической адаптации,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как фактор риска формирования психической патологии у подростков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78" name="Rectangle 13"/>
          <p:cNvSpPr>
            <a:spLocks noChangeArrowheads="1"/>
          </p:cNvSpPr>
          <p:nvPr/>
        </p:nvSpPr>
        <p:spPr bwMode="auto">
          <a:xfrm>
            <a:off x="0" y="1785938"/>
            <a:ext cx="1116013" cy="2808287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7179" name="Rectangle 14"/>
          <p:cNvSpPr>
            <a:spLocks noChangeArrowheads="1"/>
          </p:cNvSpPr>
          <p:nvPr/>
        </p:nvSpPr>
        <p:spPr bwMode="auto">
          <a:xfrm>
            <a:off x="0" y="4594225"/>
            <a:ext cx="1116013" cy="215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7182" name="Picture 16" descr="C:\Documents and Settings\Nurmiev\Мои документы\Мои рисунки\заглавие.png"/>
          <p:cNvPicPr>
            <a:picLocks noChangeAspect="1" noChangeArrowheads="1"/>
          </p:cNvPicPr>
          <p:nvPr/>
        </p:nvPicPr>
        <p:blipFill>
          <a:blip r:embed="rId2" cstate="print"/>
          <a:srcRect l="58574" b="25410"/>
          <a:stretch>
            <a:fillRect/>
          </a:stretch>
        </p:blipFill>
        <p:spPr bwMode="auto">
          <a:xfrm>
            <a:off x="4500563" y="-6350"/>
            <a:ext cx="464343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6" descr="C:\Documents and Settings\Nurmiev\Мои документы\Мои рисунки\заглавие.png"/>
          <p:cNvPicPr>
            <a:picLocks noChangeAspect="1" noChangeArrowheads="1"/>
          </p:cNvPicPr>
          <p:nvPr/>
        </p:nvPicPr>
        <p:blipFill>
          <a:blip r:embed="rId3" cstate="print"/>
          <a:srcRect r="58574" b="25410"/>
          <a:stretch>
            <a:fillRect/>
          </a:stretch>
        </p:blipFill>
        <p:spPr bwMode="auto">
          <a:xfrm>
            <a:off x="0" y="0"/>
            <a:ext cx="45720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http://www.mbv.spb.ru/img/article/31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786322"/>
            <a:ext cx="3000396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428727" y="0"/>
            <a:ext cx="735808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25000"/>
                  </a:schemeClr>
                </a:solidFill>
              </a:rPr>
              <a:t>Сравнительные характеристики показателей теста </a:t>
            </a:r>
            <a:endParaRPr lang="en-US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для определения</a:t>
            </a:r>
            <a:r>
              <a:rPr lang="en-US" b="1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склонности 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</a:rPr>
              <a:t>к «зависимому» поведению </a:t>
            </a:r>
            <a:endParaRPr lang="en-US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у 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</a:rPr>
              <a:t>подростков (в 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%)</a:t>
            </a:r>
            <a:endParaRPr lang="ru-RU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37" y="1714488"/>
          <a:ext cx="7477159" cy="365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432"/>
                <a:gridCol w="2142115"/>
                <a:gridCol w="2046120"/>
                <a:gridCol w="1793492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Основная 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n=74</a:t>
                      </a:r>
                      <a:endParaRPr lang="ru-RU" sz="1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риска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n=65</a:t>
                      </a:r>
                      <a:endParaRPr lang="ru-RU" sz="1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сравнения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n=106</a:t>
                      </a:r>
                      <a:endParaRPr lang="ru-RU" sz="1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50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Склонность отсутствует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4,1**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6,2***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16,0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Признаки тенденции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22,9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30,7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26,5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Признаки повышенной склонности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44,6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38,5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36,8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Times New Roman"/>
                          <a:cs typeface="Times New Roman"/>
                        </a:rPr>
                        <a:t>Признаки высокой вероятности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28,4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24,6</a:t>
                      </a:r>
                      <a:endParaRPr lang="ru-RU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20,7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42976" y="5500702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** - достоверность разницы показателей между основной и группой сравнения, ***- между группой риска и сравнения, </a:t>
            </a:r>
            <a:r>
              <a:rPr lang="en-US" sz="1200" dirty="0"/>
              <a:t>p</a:t>
            </a:r>
            <a:r>
              <a:rPr lang="ru-RU" sz="1200" dirty="0"/>
              <a:t>&lt;0,05.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071539" y="142852"/>
            <a:ext cx="8072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Личностно-типологические характеристики подростков </a:t>
            </a:r>
            <a:r>
              <a:rPr lang="ru-RU" b="1" dirty="0">
                <a:solidFill>
                  <a:schemeClr val="accent1">
                    <a:lumMod val="25000"/>
                  </a:schemeClr>
                </a:solidFill>
              </a:rPr>
              <a:t>с различным уровнем социально-психологической дезадаптации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157161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у каждого четвертого обследуемого (26,3%) выражены психопатологические черты </a:t>
            </a:r>
            <a:r>
              <a:rPr lang="ru-RU" dirty="0" smtClean="0"/>
              <a:t>личности;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у 18,6% детей достоверно чаще регистрируются такие личностные характеристики как самоуверенность, склонность к риску, </a:t>
            </a:r>
            <a:r>
              <a:rPr lang="ru-RU" dirty="0" smtClean="0"/>
              <a:t>инициативность;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у 5,5% - определяется трудность социальной приспособляемости, сложность в контактах, </a:t>
            </a:r>
            <a:r>
              <a:rPr lang="ru-RU" dirty="0" smtClean="0"/>
              <a:t>замкнутость;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в 73,0% случаев наблюдаются признаки повышенной и высокой вероятности склонности к «зависимому» поведению</a:t>
            </a:r>
          </a:p>
        </p:txBody>
      </p:sp>
      <p:pic>
        <p:nvPicPr>
          <p:cNvPr id="12" name="Picture 12" descr="http://dodinni.ru/wp-content/uploads/2010/02/подрос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214842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25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pic>
        <p:nvPicPr>
          <p:cNvPr id="13" name="Picture 2" descr="http://www.babyboomercaretaker.com/images/Generation-Gap-For-Grandparent-Raising-Tee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2214546" y="1428736"/>
            <a:ext cx="542928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0"/>
            <a:ext cx="74295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Первичная заболеваемость психическими расстройствами и нарушениями поведения в РФ на 100 000 населения в возрасте 0-14 и 15-17 лет </a:t>
            </a:r>
            <a:endParaRPr lang="ru-RU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48883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5846" b="30769"/>
          <a:stretch>
            <a:fillRect/>
          </a:stretch>
        </p:blipFill>
        <p:spPr bwMode="auto">
          <a:xfrm>
            <a:off x="0" y="1772816"/>
            <a:ext cx="4860032" cy="3096344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t="4967"/>
          <a:stretch>
            <a:fillRect/>
          </a:stretch>
        </p:blipFill>
        <p:spPr bwMode="auto">
          <a:xfrm>
            <a:off x="4283968" y="1772816"/>
            <a:ext cx="4860032" cy="432048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835696" y="1484784"/>
            <a:ext cx="7881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0-14 лет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43608" y="135305"/>
            <a:ext cx="81003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</a:rPr>
              <a:t>Структура психических расстройств и нарушений поведения у детей в возрасте 0-14 и 15-17 лет в РФ в 2007 г. (%)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"/>
          <p:cNvSpPr>
            <a:spLocks noChangeArrowheads="1"/>
          </p:cNvSpPr>
          <p:nvPr/>
        </p:nvSpPr>
        <p:spPr bwMode="auto">
          <a:xfrm>
            <a:off x="6185705" y="1484784"/>
            <a:ext cx="8730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15-17 лет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142852"/>
            <a:ext cx="7429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Цель исследования</a:t>
            </a:r>
            <a:endParaRPr lang="ru-RU" sz="28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1071538" y="1860523"/>
            <a:ext cx="39325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0975" algn="r" eaLnBrk="0" hangingPunct="0"/>
            <a:r>
              <a:rPr lang="ru-RU" sz="2400" dirty="0" smtClean="0"/>
              <a:t>Целью настоящего исследования явилось изучение личностно-типологических особенностей подростков с различным уровнем социально-психологической дезадаптации.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http://fomgeneration.files.wordpress.com/2010/02/995276_26974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295232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142852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Группы подростков 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с различным уровнем социально-психологической дезадаптации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851920" y="2285991"/>
            <a:ext cx="52920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hangingPunct="0"/>
            <a:r>
              <a:rPr lang="en-US" sz="2000" b="1" dirty="0" smtClean="0">
                <a:ea typeface="Times New Roman" pitchFamily="18" charset="0"/>
              </a:rPr>
              <a:t>I </a:t>
            </a:r>
            <a:r>
              <a:rPr lang="ru-RU" sz="2000" b="1" dirty="0" smtClean="0">
                <a:ea typeface="Times New Roman" pitchFamily="18" charset="0"/>
              </a:rPr>
              <a:t>группа </a:t>
            </a:r>
            <a:r>
              <a:rPr lang="ru-RU" sz="2000" dirty="0" smtClean="0">
                <a:ea typeface="Times New Roman" pitchFamily="18" charset="0"/>
              </a:rPr>
              <a:t>-   </a:t>
            </a:r>
            <a:r>
              <a:rPr lang="ru-RU" sz="2000" dirty="0" smtClean="0"/>
              <a:t>76 </a:t>
            </a:r>
            <a:r>
              <a:rPr lang="ru-RU" sz="2000" dirty="0"/>
              <a:t>подростков, имевших </a:t>
            </a:r>
            <a:endParaRPr lang="ru-RU" sz="2000" dirty="0" smtClean="0"/>
          </a:p>
          <a:p>
            <a:pPr marL="342900" lvl="0" indent="-342900" eaLnBrk="0" hangingPunct="0"/>
            <a:r>
              <a:rPr lang="ru-RU" sz="2000" dirty="0"/>
              <a:t> </a:t>
            </a:r>
            <a:r>
              <a:rPr lang="ru-RU" sz="2000" dirty="0" smtClean="0"/>
              <a:t>                   снижение   социально- </a:t>
            </a:r>
          </a:p>
          <a:p>
            <a:pPr marL="342900" lvl="0" indent="-342900" eaLnBrk="0" hangingPunct="0"/>
            <a:r>
              <a:rPr lang="ru-RU" sz="2000" dirty="0"/>
              <a:t> </a:t>
            </a:r>
            <a:r>
              <a:rPr lang="ru-RU" sz="2000" dirty="0" smtClean="0"/>
              <a:t>                   психологической адаптации;</a:t>
            </a:r>
          </a:p>
          <a:p>
            <a:pPr marL="342900" lvl="0" indent="-342900" algn="just" eaLnBrk="0" hangingPunct="0"/>
            <a:endParaRPr lang="ru-RU" sz="2000" dirty="0" smtClean="0">
              <a:ea typeface="Times New Roman" pitchFamily="18" charset="0"/>
            </a:endParaRPr>
          </a:p>
          <a:p>
            <a:pPr marL="342900" lvl="0" indent="-342900" eaLnBrk="0" hangingPunct="0"/>
            <a:r>
              <a:rPr lang="en-US" sz="2000" b="1" dirty="0" smtClean="0">
                <a:ea typeface="Times New Roman" pitchFamily="18" charset="0"/>
              </a:rPr>
              <a:t>II</a:t>
            </a:r>
            <a:r>
              <a:rPr lang="ru-RU" sz="2000" b="1" dirty="0" smtClean="0">
                <a:ea typeface="Times New Roman" pitchFamily="18" charset="0"/>
              </a:rPr>
              <a:t> группа </a:t>
            </a:r>
            <a:r>
              <a:rPr lang="ru-RU" sz="2000" dirty="0" smtClean="0">
                <a:ea typeface="Times New Roman" pitchFamily="18" charset="0"/>
              </a:rPr>
              <a:t>-  </a:t>
            </a:r>
            <a:r>
              <a:rPr lang="ru-RU" sz="2000" dirty="0" smtClean="0"/>
              <a:t>70 </a:t>
            </a:r>
            <a:r>
              <a:rPr lang="ru-RU" sz="2000" dirty="0"/>
              <a:t>обследованных  с риском </a:t>
            </a:r>
            <a:r>
              <a:rPr lang="ru-RU" sz="2000" dirty="0" smtClean="0"/>
              <a:t> </a:t>
            </a:r>
          </a:p>
          <a:p>
            <a:pPr marL="342900" lvl="0" indent="-342900" eaLnBrk="0" hangingPunct="0"/>
            <a:r>
              <a:rPr lang="ru-RU" sz="2000" dirty="0"/>
              <a:t> </a:t>
            </a:r>
            <a:r>
              <a:rPr lang="ru-RU" sz="2000" dirty="0" smtClean="0"/>
              <a:t>                  формирования дезадаптации;</a:t>
            </a:r>
          </a:p>
          <a:p>
            <a:pPr lvl="0" algn="just" eaLnBrk="0" hangingPunct="0"/>
            <a:endParaRPr lang="ru-RU" sz="2000" dirty="0">
              <a:ea typeface="Times New Roman" pitchFamily="18" charset="0"/>
            </a:endParaRPr>
          </a:p>
          <a:p>
            <a:pPr lvl="0" algn="just" eaLnBrk="0" hangingPunct="0"/>
            <a:r>
              <a:rPr lang="en-US" sz="2000" b="1" dirty="0" smtClean="0">
                <a:ea typeface="Times New Roman" pitchFamily="18" charset="0"/>
              </a:rPr>
              <a:t>III</a:t>
            </a:r>
            <a:r>
              <a:rPr lang="ru-RU" sz="2000" b="1" dirty="0" smtClean="0">
                <a:ea typeface="Times New Roman" pitchFamily="18" charset="0"/>
              </a:rPr>
              <a:t> группа </a:t>
            </a:r>
            <a:r>
              <a:rPr lang="ru-RU" sz="2000" dirty="0" smtClean="0">
                <a:ea typeface="Times New Roman" pitchFamily="18" charset="0"/>
              </a:rPr>
              <a:t>- 1</a:t>
            </a:r>
            <a:r>
              <a:rPr lang="ru-RU" sz="2000" dirty="0" smtClean="0"/>
              <a:t>13 </a:t>
            </a:r>
            <a:r>
              <a:rPr lang="ru-RU" sz="2000" dirty="0"/>
              <a:t>адаптированных </a:t>
            </a:r>
            <a:r>
              <a:rPr lang="ru-RU" sz="2000" dirty="0" smtClean="0"/>
              <a:t>детей.</a:t>
            </a:r>
          </a:p>
          <a:p>
            <a:pPr lvl="0" algn="just" eaLnBrk="0" hangingPunct="0"/>
            <a:endParaRPr lang="ru-RU" sz="1600" dirty="0">
              <a:ea typeface="Times New Roman" pitchFamily="18" charset="0"/>
            </a:endParaRPr>
          </a:p>
        </p:txBody>
      </p:sp>
      <p:pic>
        <p:nvPicPr>
          <p:cNvPr id="9" name="Picture 18" descr="http://img0.liveinternet.ru/images/attach/c/1/62/518/62518792_1174611185_teenprob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298608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142852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Критерии социально-психологической дезадаптации</a:t>
            </a:r>
            <a:endParaRPr lang="ru-RU" sz="2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1071538" y="1357299"/>
            <a:ext cx="771530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неуспешность в обучении по программам, соответствующим возрасту и способностям ребенка, включая такие формальные признаки как хроническая неуспеваемость, «второгодничество» и качественные признаки в виде недостаточности общеобразовательных знаний и навыков (когнитивный компонент);</a:t>
            </a: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ea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нарушения эмоционально-личностного отношения к обучению, к учителям, жизненной перспективе, связанной с учебой: пассивно-безучастное, негативно-протестное, демонстративно-пренебрежительное и другие значимые, активно проявляемые ребенком отношения к школе и учебе (эмоционально-личностный компонент);</a:t>
            </a: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повторяющиеся, некорригируемые нарушения поведения (отказные реакции; стойкое антидисциплинарное поведение с активным противопоставлением себя соученикам, учителям; демонстративное пренебрежение правилам школьной жизни, школьный «вандализм» (поведенческий компонент);</a:t>
            </a: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невозможность установления стойких позитивных социальных контактов с ближайшим окружением. </a:t>
            </a:r>
          </a:p>
          <a:p>
            <a:pPr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142852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Распространенность различных профилей личности у подростков 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%) </a:t>
            </a:r>
            <a:r>
              <a:rPr lang="en-US" sz="2400" b="1" dirty="0">
                <a:solidFill>
                  <a:schemeClr val="accent1">
                    <a:lumMod val="25000"/>
                  </a:schemeClr>
                </a:solidFill>
              </a:rPr>
              <a:t>MMPI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-СМОЛ 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71604" y="1928802"/>
          <a:ext cx="6905652" cy="3103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413"/>
                <a:gridCol w="1726413"/>
                <a:gridCol w="1726413"/>
                <a:gridCol w="1726413"/>
              </a:tblGrid>
              <a:tr h="775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Показатели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(в Т-баллах)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Основная 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6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риска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n=66</a:t>
                      </a:r>
                      <a:endParaRPr lang="ru-RU" sz="16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сравнения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n=113</a:t>
                      </a:r>
                      <a:endParaRPr lang="ru-RU" sz="16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5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40-60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26-34,2*,**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34 – 51,5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70-61,9</a:t>
                      </a:r>
                    </a:p>
                  </a:txBody>
                  <a:tcPr marL="68580" marR="68580" marT="0" marB="0" anchor="ctr"/>
                </a:tc>
              </a:tr>
              <a:tr h="775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60-70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30-39,5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25 – 37,9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35-30,9</a:t>
                      </a:r>
                    </a:p>
                  </a:txBody>
                  <a:tcPr marL="68580" marR="68580" marT="0" marB="0" anchor="ctr"/>
                </a:tc>
              </a:tr>
              <a:tr h="7758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70-80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20-26,3*,**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 – 10,6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8-7,2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571604" y="5214950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* - достоверность разницы показателей между основной и группой риска, **- между основной и группой сравнения, </a:t>
            </a:r>
            <a:r>
              <a:rPr lang="en-US" sz="1200" dirty="0"/>
              <a:t>p</a:t>
            </a:r>
            <a:r>
              <a:rPr lang="ru-RU" sz="1200" dirty="0"/>
              <a:t>&lt;0,05.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116632"/>
            <a:ext cx="7429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Усредненный профиль личности подростков (в Т – баллах) </a:t>
            </a:r>
            <a:r>
              <a:rPr lang="en-US" sz="2400" b="1" dirty="0" smtClean="0">
                <a:solidFill>
                  <a:schemeClr val="accent1">
                    <a:lumMod val="25000"/>
                  </a:schemeClr>
                </a:solidFill>
              </a:rPr>
              <a:t>MMPI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-СМОЛ 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071538" y="1643050"/>
          <a:ext cx="7643866" cy="4071966"/>
        </p:xfrm>
        <a:graphic>
          <a:graphicData uri="http://schemas.openxmlformats.org/presentationml/2006/ole">
            <p:oleObj spid="_x0000_s22530" name="Worksheet" r:id="rId3" imgW="5486400" imgH="27432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2988" y="0"/>
            <a:ext cx="8101012" cy="1008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2988" y="981075"/>
            <a:ext cx="8101012" cy="1444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9966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57313" y="285728"/>
            <a:ext cx="7429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Показатели теста Айзенка 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у 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</a:rPr>
              <a:t>подростков (в %)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6767513" y="6215082"/>
            <a:ext cx="2376487" cy="5492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Менделевич</a:t>
            </a:r>
          </a:p>
          <a:p>
            <a:pPr algn="ctr" eaLnBrk="1" hangingPunct="1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Борис Давыдович</a:t>
            </a: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5929322" y="6215082"/>
            <a:ext cx="863600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5715008" y="6215082"/>
            <a:ext cx="71438" cy="549275"/>
          </a:xfrm>
          <a:prstGeom prst="rect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9999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00166" y="1857364"/>
          <a:ext cx="7048528" cy="3675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2132"/>
                <a:gridCol w="1762132"/>
                <a:gridCol w="1762132"/>
                <a:gridCol w="1762132"/>
              </a:tblGrid>
              <a:tr h="735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Подростки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Основная группа</a:t>
                      </a: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n=69</a:t>
                      </a:r>
                      <a:endParaRPr lang="ru-RU" sz="16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риска</a:t>
                      </a: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n=6</a:t>
                      </a: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Группа сравнения</a:t>
                      </a:r>
                      <a:r>
                        <a:rPr lang="en-US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dirty="0" smtClean="0">
                        <a:solidFill>
                          <a:schemeClr val="accent1">
                            <a:lumMod val="2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n=</a:t>
                      </a:r>
                      <a:r>
                        <a:rPr lang="ru-RU" sz="1600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/>
                </a:tc>
              </a:tr>
              <a:tr h="735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Экстраверсия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75,4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85,2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81,8</a:t>
                      </a: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Интроверсия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16,4</a:t>
                      </a: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Амбиверсия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Нейротизм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407</Words>
  <Application>Microsoft Office PowerPoint</Application>
  <PresentationFormat>Экран (4:3)</PresentationFormat>
  <Paragraphs>127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Оформление по умолчанию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worker</dc:creator>
  <cp:lastModifiedBy>user</cp:lastModifiedBy>
  <cp:revision>81</cp:revision>
  <dcterms:created xsi:type="dcterms:W3CDTF">2010-05-07T07:39:00Z</dcterms:created>
  <dcterms:modified xsi:type="dcterms:W3CDTF">2010-11-09T06:14:50Z</dcterms:modified>
</cp:coreProperties>
</file>